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8"/>
  </p:notesMasterIdLst>
  <p:sldIdLst>
    <p:sldId id="256" r:id="rId2"/>
    <p:sldId id="270" r:id="rId3"/>
    <p:sldId id="276" r:id="rId4"/>
    <p:sldId id="271" r:id="rId5"/>
    <p:sldId id="284" r:id="rId6"/>
    <p:sldId id="281" r:id="rId7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EF1F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44" autoAdjust="0"/>
    <p:restoredTop sz="94660"/>
  </p:normalViewPr>
  <p:slideViewPr>
    <p:cSldViewPr>
      <p:cViewPr>
        <p:scale>
          <a:sx n="68" d="100"/>
          <a:sy n="68" d="100"/>
        </p:scale>
        <p:origin x="-2976" y="-10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69664E85-363E-4A7C-9B5D-BE98DEB78890}" type="datetimeFigureOut">
              <a:rPr lang="en-US"/>
              <a:pPr>
                <a:defRPr/>
              </a:pPr>
              <a:t>11/27/2013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5B8FE86A-ABBE-41E6-8B4D-E67EF3CCB8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2057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433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8AA51FE-B089-461B-823F-2FD4C6307048}" type="slidenum">
              <a:rPr lang="en-US" smtClean="0"/>
              <a:pPr/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E57AD1-FC78-4EA7-99D9-4E0541FA589E}" type="slidenum">
              <a:rPr lang="en-US" smtClean="0"/>
              <a:pPr/>
              <a:t>2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6934200" y="6096000"/>
            <a:ext cx="1905000" cy="685800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5" name="Picture 7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12725" y="5791200"/>
            <a:ext cx="2759075" cy="88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199"/>
            <a:ext cx="7772400" cy="990601"/>
          </a:xfrm>
        </p:spPr>
        <p:txBody>
          <a:bodyPr>
            <a:normAutofit/>
          </a:bodyPr>
          <a:lstStyle>
            <a:lvl1pPr>
              <a:defRPr sz="5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667000"/>
            <a:ext cx="6400800" cy="685800"/>
          </a:xfrm>
        </p:spPr>
        <p:txBody>
          <a:bodyPr>
            <a:normAutofit/>
          </a:bodyPr>
          <a:lstStyle>
            <a:lvl1pPr marL="0" indent="0" algn="ctr">
              <a:buNone/>
              <a:defRPr sz="34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819900" y="611187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1C179C-916C-4A8A-8C0F-9F7386A3CC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264275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457200" y="6264275"/>
            <a:ext cx="21336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4760EB04-B27C-4198-B6F0-F1F5E503C3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264275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457200" y="6264275"/>
            <a:ext cx="21336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66FCE02A-6114-449C-A6C1-4AE3F4FE46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Longer 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2192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068763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264275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457200" y="6264275"/>
            <a:ext cx="21336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DD458160-7D6B-499C-B4FF-C682640B2C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264275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457200" y="6264275"/>
            <a:ext cx="21336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535B9D45-AD79-457D-AA80-B6BB894BA6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nger Title Two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57400"/>
            <a:ext cx="4038600" cy="4068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057400"/>
            <a:ext cx="4038600" cy="4068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2192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264275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457200" y="6264275"/>
            <a:ext cx="21336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D94AF4A-4BE7-4A54-B339-371B746378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264275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457200" y="6264275"/>
            <a:ext cx="21336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129D063-E49D-4708-9848-3DCDC08A6F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264275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457200" y="6264275"/>
            <a:ext cx="21336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63C8541E-AAFC-49B5-A2F7-3C0CB07BAC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AC0A56-66B2-4D3C-BF2D-77A4404558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600200"/>
            <a:ext cx="5486400" cy="3127374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264275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457200" y="6264275"/>
            <a:ext cx="21336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067F34A6-9442-4774-B412-2515EE8AAB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28600"/>
            <a:ext cx="8229600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Slide Title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273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E6915D73-B717-419E-B3E2-2534734AC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29" name="Picture 7"/>
          <p:cNvPicPr>
            <a:picLocks noChangeAspect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7070725" y="6172200"/>
            <a:ext cx="1736725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51" r:id="rId1"/>
    <p:sldLayoutId id="2147483852" r:id="rId2"/>
    <p:sldLayoutId id="2147483853" r:id="rId3"/>
    <p:sldLayoutId id="2147483854" r:id="rId4"/>
    <p:sldLayoutId id="2147483855" r:id="rId5"/>
    <p:sldLayoutId id="2147483856" r:id="rId6"/>
    <p:sldLayoutId id="2147483857" r:id="rId7"/>
    <p:sldLayoutId id="2147483850" r:id="rId8"/>
    <p:sldLayoutId id="2147483858" r:id="rId9"/>
    <p:sldLayoutId id="2147483859" r:id="rId10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0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Bookman Old Style" pitchFamily="18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Bookman Old Style" pitchFamily="18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Bookman Old Style" pitchFamily="18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Bookman Old Style" pitchFamily="18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Bookman Old Style" pitchFamily="18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Bookman Old Style" pitchFamily="18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Bookman Old Style" pitchFamily="18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Bookman Old Style" pitchFamily="18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 b="1" kern="1200">
          <a:solidFill>
            <a:schemeClr val="tx1"/>
          </a:solidFill>
          <a:latin typeface="Candara" pitchFamily="34" charset="0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/>
          <p:cNvSpPr txBox="1">
            <a:spLocks/>
          </p:cNvSpPr>
          <p:nvPr/>
        </p:nvSpPr>
        <p:spPr bwMode="auto">
          <a:xfrm>
            <a:off x="228600" y="838200"/>
            <a:ext cx="85344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defTabSz="457200"/>
            <a:endParaRPr lang="en-US" sz="3800" b="1">
              <a:solidFill>
                <a:schemeClr val="bg1"/>
              </a:solidFill>
            </a:endParaRPr>
          </a:p>
          <a:p>
            <a:pPr algn="ctr" defTabSz="457200"/>
            <a:r>
              <a:rPr lang="en-US" sz="3500" b="1">
                <a:solidFill>
                  <a:srgbClr val="000000"/>
                </a:solidFill>
              </a:rPr>
              <a:t>2014 Distributed Generation Contracts Program – Recommended </a:t>
            </a:r>
          </a:p>
          <a:p>
            <a:pPr algn="ctr" defTabSz="457200"/>
            <a:r>
              <a:rPr lang="en-US" sz="3500" b="1">
                <a:solidFill>
                  <a:srgbClr val="000000"/>
                </a:solidFill>
              </a:rPr>
              <a:t>Megawatt Allocation Plan</a:t>
            </a:r>
          </a:p>
          <a:p>
            <a:pPr algn="ctr" defTabSz="457200"/>
            <a:endParaRPr lang="en-US" sz="3500" b="1" u="sng">
              <a:solidFill>
                <a:srgbClr val="EF1F1F"/>
              </a:solidFill>
            </a:endParaRPr>
          </a:p>
        </p:txBody>
      </p:sp>
      <p:sp>
        <p:nvSpPr>
          <p:cNvPr id="13314" name="TextBox 4"/>
          <p:cNvSpPr txBox="1">
            <a:spLocks noChangeArrowheads="1"/>
          </p:cNvSpPr>
          <p:nvPr/>
        </p:nvSpPr>
        <p:spPr bwMode="auto">
          <a:xfrm>
            <a:off x="4419600" y="5943600"/>
            <a:ext cx="5029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solidFill>
                  <a:srgbClr val="000000"/>
                </a:solidFill>
              </a:rPr>
              <a:t>November 27, 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smtClean="0">
                <a:latin typeface="Arial" charset="0"/>
              </a:rPr>
              <a:t>2014 Program - Megawatts Available</a:t>
            </a:r>
          </a:p>
        </p:txBody>
      </p:sp>
      <p:sp>
        <p:nvSpPr>
          <p:cNvPr id="15362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525963"/>
          </a:xfrm>
        </p:spPr>
        <p:txBody>
          <a:bodyPr/>
          <a:lstStyle/>
          <a:p>
            <a:r>
              <a:rPr lang="en-US" sz="2600" b="0" smtClean="0">
                <a:solidFill>
                  <a:srgbClr val="000000"/>
                </a:solidFill>
                <a:latin typeface="Arial" charset="0"/>
              </a:rPr>
              <a:t>Scenario - 12.5 MW available for the 2014 DG Program. </a:t>
            </a:r>
          </a:p>
          <a:p>
            <a:endParaRPr lang="en-US" sz="2600" b="0" smtClean="0">
              <a:solidFill>
                <a:srgbClr val="000000"/>
              </a:solidFill>
              <a:latin typeface="Arial" charset="0"/>
            </a:endParaRPr>
          </a:p>
          <a:p>
            <a:r>
              <a:rPr lang="en-US" sz="2600" b="0" smtClean="0">
                <a:solidFill>
                  <a:srgbClr val="000000"/>
                </a:solidFill>
                <a:latin typeface="Arial" charset="0"/>
              </a:rPr>
              <a:t>The capacity number will be subject to a final adjustment  by the docket filing to the Public Utility Commission on December 16</a:t>
            </a:r>
            <a:r>
              <a:rPr lang="en-US" sz="2600" b="0" baseline="30000" smtClean="0">
                <a:solidFill>
                  <a:srgbClr val="000000"/>
                </a:solidFill>
                <a:latin typeface="Arial" charset="0"/>
              </a:rPr>
              <a:t>th</a:t>
            </a:r>
            <a:r>
              <a:rPr lang="en-US" sz="2600" b="0" smtClean="0">
                <a:solidFill>
                  <a:srgbClr val="000000"/>
                </a:solidFill>
                <a:latin typeface="Arial" charset="0"/>
              </a:rPr>
              <a:t>.</a:t>
            </a:r>
          </a:p>
          <a:p>
            <a:endParaRPr lang="en-US" sz="2600" b="0" smtClean="0">
              <a:solidFill>
                <a:srgbClr val="000000"/>
              </a:solidFill>
              <a:latin typeface="Arial" charset="0"/>
            </a:endParaRPr>
          </a:p>
          <a:p>
            <a:r>
              <a:rPr lang="en-US" sz="2600" b="0" smtClean="0">
                <a:solidFill>
                  <a:srgbClr val="000000"/>
                </a:solidFill>
                <a:latin typeface="Arial" charset="0"/>
              </a:rPr>
              <a:t>There could be additional MW made available in 2014. This will be dependent on the projects awarded contracts 2012 and 2013.</a:t>
            </a:r>
            <a:r>
              <a:rPr lang="en-US" sz="2600" b="0" smtClean="0">
                <a:solidFill>
                  <a:srgbClr val="000000"/>
                </a:solidFill>
              </a:rPr>
              <a:t> </a:t>
            </a:r>
          </a:p>
          <a:p>
            <a:endParaRPr lang="en-US" sz="2600" b="0" smtClean="0">
              <a:solidFill>
                <a:srgbClr val="000000"/>
              </a:solidFill>
            </a:endParaRPr>
          </a:p>
          <a:p>
            <a:pPr>
              <a:buFont typeface="Arial" charset="0"/>
              <a:buNone/>
            </a:pPr>
            <a:endParaRPr lang="en-US" b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533400"/>
          </a:xfrm>
        </p:spPr>
        <p:txBody>
          <a:bodyPr/>
          <a:lstStyle/>
          <a:p>
            <a:r>
              <a:rPr lang="en-US" sz="3200" smtClean="0">
                <a:latin typeface="Arial" charset="0"/>
              </a:rPr>
              <a:t>2014 Allocation Plan - Recommendations</a:t>
            </a:r>
          </a:p>
        </p:txBody>
      </p:sp>
      <p:sp>
        <p:nvSpPr>
          <p:cNvPr id="17410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/>
          <a:lstStyle/>
          <a:p>
            <a:pPr marL="533400" indent="-533400">
              <a:buFont typeface="Arial" charset="0"/>
              <a:buNone/>
            </a:pPr>
            <a:r>
              <a:rPr lang="en-US" sz="2000" b="0" smtClean="0">
                <a:solidFill>
                  <a:srgbClr val="000000"/>
                </a:solidFill>
                <a:latin typeface="Arial" charset="0"/>
              </a:rPr>
              <a:t>	The OER will be recommending to the DG Board the following: </a:t>
            </a:r>
          </a:p>
          <a:p>
            <a:pPr marL="533400" indent="-533400"/>
            <a:endParaRPr lang="en-US" sz="2000" b="0" smtClean="0">
              <a:solidFill>
                <a:srgbClr val="000000"/>
              </a:solidFill>
              <a:latin typeface="Arial" charset="0"/>
            </a:endParaRPr>
          </a:p>
          <a:p>
            <a:pPr marL="533400" indent="-533400">
              <a:buFont typeface="Arial" charset="0"/>
              <a:buAutoNum type="arabicPeriod"/>
            </a:pPr>
            <a:r>
              <a:rPr lang="en-US" sz="2000" b="0" smtClean="0">
                <a:solidFill>
                  <a:srgbClr val="000000"/>
                </a:solidFill>
                <a:latin typeface="Arial" charset="0"/>
              </a:rPr>
              <a:t>Establish an annual target, instead of a per enrollment target. </a:t>
            </a:r>
          </a:p>
          <a:p>
            <a:pPr marL="533400" indent="-533400">
              <a:buFont typeface="Arial" charset="0"/>
              <a:buAutoNum type="arabicPeriod"/>
            </a:pPr>
            <a:endParaRPr lang="en-US" sz="2000" b="0" smtClean="0">
              <a:solidFill>
                <a:srgbClr val="000000"/>
              </a:solidFill>
              <a:latin typeface="Arial" charset="0"/>
            </a:endParaRPr>
          </a:p>
          <a:p>
            <a:pPr marL="533400" indent="-533400">
              <a:buFont typeface="Arial" charset="0"/>
              <a:buAutoNum type="arabicPeriod"/>
            </a:pPr>
            <a:r>
              <a:rPr lang="en-US" sz="2000" b="0" smtClean="0">
                <a:solidFill>
                  <a:srgbClr val="000000"/>
                </a:solidFill>
                <a:latin typeface="Arial" charset="0"/>
              </a:rPr>
              <a:t>An annual target provides flexibility to the program, and was utilized with the 2011 and 2012 programs.</a:t>
            </a:r>
          </a:p>
          <a:p>
            <a:pPr marL="533400" indent="-533400">
              <a:buFont typeface="Arial" charset="0"/>
              <a:buAutoNum type="arabicPeriod"/>
            </a:pPr>
            <a:endParaRPr lang="en-US" sz="2000" b="0" smtClean="0">
              <a:solidFill>
                <a:srgbClr val="000000"/>
              </a:solidFill>
              <a:latin typeface="Arial" charset="0"/>
            </a:endParaRPr>
          </a:p>
          <a:p>
            <a:pPr marL="533400" indent="-533400">
              <a:buFont typeface="Arial" charset="0"/>
              <a:buAutoNum type="arabicPeriod"/>
            </a:pPr>
            <a:r>
              <a:rPr lang="en-US" sz="2000" b="0" smtClean="0">
                <a:solidFill>
                  <a:srgbClr val="000000"/>
                </a:solidFill>
                <a:latin typeface="Arial" charset="0"/>
              </a:rPr>
              <a:t>Maintain the rollover rule of kW for technologies from the 2013 DG program rules for the first 2 enrollments in 2014. </a:t>
            </a:r>
          </a:p>
          <a:p>
            <a:pPr marL="533400" indent="-533400">
              <a:buFont typeface="Arial" charset="0"/>
              <a:buAutoNum type="arabicPeriod"/>
            </a:pPr>
            <a:endParaRPr lang="en-US" sz="2000" b="0" smtClean="0">
              <a:solidFill>
                <a:srgbClr val="000000"/>
              </a:solidFill>
              <a:latin typeface="Arial" charset="0"/>
            </a:endParaRPr>
          </a:p>
          <a:p>
            <a:pPr marL="533400" indent="-533400">
              <a:buFont typeface="Arial" charset="0"/>
              <a:buAutoNum type="arabicPeriod"/>
            </a:pPr>
            <a:r>
              <a:rPr lang="en-US" sz="2000" b="0" smtClean="0">
                <a:solidFill>
                  <a:srgbClr val="000000"/>
                </a:solidFill>
                <a:latin typeface="Arial" charset="0"/>
              </a:rPr>
              <a:t>If there are no applications received in the final enrollment for a given technology/class, then those kW shall be committed to projects where there is the greatest demand.</a:t>
            </a:r>
            <a:endParaRPr lang="en-US" sz="2400" b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15963"/>
          </a:xfrm>
        </p:spPr>
        <p:txBody>
          <a:bodyPr/>
          <a:lstStyle/>
          <a:p>
            <a:r>
              <a:rPr lang="en-US" sz="3200" smtClean="0">
                <a:latin typeface="Arial" charset="0"/>
              </a:rPr>
              <a:t>2014 Annual Goal</a:t>
            </a:r>
          </a:p>
        </p:txBody>
      </p:sp>
      <p:graphicFrame>
        <p:nvGraphicFramePr>
          <p:cNvPr id="18493" name="Group 61"/>
          <p:cNvGraphicFramePr>
            <a:graphicFrameLocks noGrp="1"/>
          </p:cNvGraphicFramePr>
          <p:nvPr>
            <p:ph idx="1"/>
          </p:nvPr>
        </p:nvGraphicFramePr>
        <p:xfrm>
          <a:off x="533400" y="1733550"/>
          <a:ext cx="8153400" cy="4090672"/>
        </p:xfrm>
        <a:graphic>
          <a:graphicData uri="http://schemas.openxmlformats.org/drawingml/2006/table">
            <a:tbl>
              <a:tblPr/>
              <a:tblGrid>
                <a:gridCol w="1631950"/>
                <a:gridCol w="1492250"/>
                <a:gridCol w="2055813"/>
                <a:gridCol w="1525587"/>
                <a:gridCol w="1447800"/>
              </a:tblGrid>
              <a:tr h="8572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Technology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Eligible System Sizes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2014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Allocation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Potential Number of Projects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2011-2013 Contracts History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42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Small Solar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B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50-200 kW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B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400 kW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B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2-8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B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BE6"/>
                    </a:solidFill>
                  </a:tcPr>
                </a:tc>
              </a:tr>
              <a:tr h="441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Medium Solar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201-500 kW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4,100 kW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9-22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EF3"/>
                    </a:solidFill>
                  </a:tcPr>
                </a:tc>
              </a:tr>
              <a:tr h="441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Large Solar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B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501-1,000 kW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B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3,000 kW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B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3-6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B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BE6"/>
                    </a:solidFill>
                  </a:tcPr>
                </a:tc>
              </a:tr>
              <a:tr h="357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Wind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50-1,500 kW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3,000 kW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1-2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EF3"/>
                    </a:solidFill>
                  </a:tcPr>
                </a:tc>
              </a:tr>
              <a:tr h="614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Small Scale Hydropower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B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50-500 kW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B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1,000 kW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B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B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0*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BE6"/>
                    </a:solidFill>
                  </a:tcPr>
                </a:tc>
              </a:tr>
              <a:tr h="442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Anaerobic Digestion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50-500 kW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1,000 kW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EF3"/>
                    </a:solidFill>
                  </a:tcPr>
                </a:tc>
              </a:tr>
              <a:tr h="357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Total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12,500 kW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EF3"/>
                    </a:solidFill>
                  </a:tcPr>
                </a:tc>
              </a:tr>
            </a:tbl>
          </a:graphicData>
        </a:graphic>
      </p:graphicFrame>
      <p:sp>
        <p:nvSpPr>
          <p:cNvPr id="18490" name="Text Box 57"/>
          <p:cNvSpPr txBox="1">
            <a:spLocks noChangeArrowheads="1"/>
          </p:cNvSpPr>
          <p:nvPr/>
        </p:nvSpPr>
        <p:spPr bwMode="auto">
          <a:xfrm>
            <a:off x="304800" y="6096000"/>
            <a:ext cx="66294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solidFill>
                  <a:srgbClr val="000000"/>
                </a:solidFill>
              </a:rPr>
              <a:t>2014 is the first year that small hydropower is eligible to participate.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 idx="4294967295"/>
          </p:nvPr>
        </p:nvSpPr>
        <p:spPr>
          <a:xfrm>
            <a:off x="457200" y="152400"/>
            <a:ext cx="8229600" cy="715963"/>
          </a:xfrm>
        </p:spPr>
        <p:txBody>
          <a:bodyPr/>
          <a:lstStyle/>
          <a:p>
            <a:r>
              <a:rPr lang="en-US" sz="3200" smtClean="0">
                <a:latin typeface="Arial" charset="0"/>
              </a:rPr>
              <a:t>2014 - First Enrollment</a:t>
            </a:r>
          </a:p>
        </p:txBody>
      </p:sp>
      <p:graphicFrame>
        <p:nvGraphicFramePr>
          <p:cNvPr id="19495" name="Group 39"/>
          <p:cNvGraphicFramePr>
            <a:graphicFrameLocks noGrp="1"/>
          </p:cNvGraphicFramePr>
          <p:nvPr>
            <p:ph idx="4294967295"/>
          </p:nvPr>
        </p:nvGraphicFramePr>
        <p:xfrm>
          <a:off x="381000" y="1752600"/>
          <a:ext cx="8458200" cy="3733803"/>
        </p:xfrm>
        <a:graphic>
          <a:graphicData uri="http://schemas.openxmlformats.org/drawingml/2006/table">
            <a:tbl>
              <a:tblPr/>
              <a:tblGrid>
                <a:gridCol w="4800600"/>
                <a:gridCol w="3657600"/>
              </a:tblGrid>
              <a:tr h="500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Technology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Allocation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524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Small Solar (50-200 kW DC)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B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200 kW*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BE6"/>
                    </a:solidFill>
                  </a:tcPr>
                </a:tc>
              </a:tr>
              <a:tr h="4524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Medium Solar (201-500 kW DC)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1,400 kW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EF3"/>
                    </a:solidFill>
                  </a:tcPr>
                </a:tc>
              </a:tr>
              <a:tr h="4365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Large Solar (501-1,000 kW DC)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B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1,000 kW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BE6"/>
                    </a:solidFill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Wind (50-1,500 kW)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1,500 kW*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EF3"/>
                    </a:solidFill>
                  </a:tcPr>
                </a:tc>
              </a:tr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Small Hydropower (50-500 kW)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B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500 kW*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BE6"/>
                    </a:solidFill>
                  </a:tcPr>
                </a:tc>
              </a:tr>
              <a:tr h="4524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Anaerobic Digestion (50-500 kW)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500 kW*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EF3"/>
                    </a:solidFill>
                  </a:tcPr>
                </a:tc>
              </a:tr>
              <a:tr h="4524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Total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5,100 kW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EF3"/>
                    </a:solidFill>
                  </a:tcPr>
                </a:tc>
              </a:tr>
            </a:tbl>
          </a:graphicData>
        </a:graphic>
      </p:graphicFrame>
      <p:sp>
        <p:nvSpPr>
          <p:cNvPr id="19487" name="Text Box 34"/>
          <p:cNvSpPr txBox="1">
            <a:spLocks noChangeArrowheads="1"/>
          </p:cNvSpPr>
          <p:nvPr/>
        </p:nvSpPr>
        <p:spPr bwMode="auto">
          <a:xfrm>
            <a:off x="304800" y="5562600"/>
            <a:ext cx="6858000" cy="112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500" b="1">
                <a:solidFill>
                  <a:srgbClr val="000000"/>
                </a:solidFill>
              </a:rPr>
              <a:t>*These technologies allocations will be allowed to rollover until the 3</a:t>
            </a:r>
            <a:r>
              <a:rPr lang="en-US" sz="1500" b="1" baseline="30000">
                <a:solidFill>
                  <a:srgbClr val="000000"/>
                </a:solidFill>
              </a:rPr>
              <a:t>rd</a:t>
            </a:r>
            <a:r>
              <a:rPr lang="en-US" sz="1500" b="1">
                <a:solidFill>
                  <a:srgbClr val="000000"/>
                </a:solidFill>
              </a:rPr>
              <a:t> enrollment. </a:t>
            </a:r>
          </a:p>
          <a:p>
            <a:pPr>
              <a:spcBef>
                <a:spcPct val="50000"/>
              </a:spcBef>
            </a:pPr>
            <a:r>
              <a:rPr lang="en-US" sz="1500" b="1">
                <a:solidFill>
                  <a:srgbClr val="000000"/>
                </a:solidFill>
              </a:rPr>
              <a:t>If no applications are received in the last</a:t>
            </a:r>
            <a:r>
              <a:rPr lang="en-US" sz="1500" b="1">
                <a:solidFill>
                  <a:srgbClr val="EF1F1F"/>
                </a:solidFill>
              </a:rPr>
              <a:t> </a:t>
            </a:r>
            <a:r>
              <a:rPr lang="en-US" sz="1500" b="1">
                <a:solidFill>
                  <a:srgbClr val="000000"/>
                </a:solidFill>
              </a:rPr>
              <a:t>enrollment for a particular class, those kW will be awarded to projects where there is the greatest demand.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427038"/>
            <a:ext cx="8229600" cy="715962"/>
          </a:xfrm>
        </p:spPr>
        <p:txBody>
          <a:bodyPr/>
          <a:lstStyle/>
          <a:p>
            <a:r>
              <a:rPr lang="en-US" sz="3200" smtClean="0">
                <a:latin typeface="Arial" charset="0"/>
              </a:rPr>
              <a:t>Additional Capacity in 2014 Program</a:t>
            </a:r>
            <a:r>
              <a:rPr lang="en-US" sz="3400" smtClean="0">
                <a:latin typeface="Arial" charset="0"/>
              </a:rPr>
              <a:t> </a:t>
            </a:r>
          </a:p>
        </p:txBody>
      </p:sp>
      <p:sp>
        <p:nvSpPr>
          <p:cNvPr id="20482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1295400"/>
            <a:ext cx="8229600" cy="4525963"/>
          </a:xfrm>
        </p:spPr>
        <p:txBody>
          <a:bodyPr/>
          <a:lstStyle/>
          <a:p>
            <a:endParaRPr lang="en-US" sz="2100" smtClean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r>
              <a:rPr lang="en-US" sz="2000" b="0" smtClean="0">
                <a:solidFill>
                  <a:srgbClr val="000000"/>
                </a:solidFill>
                <a:latin typeface="Arial" charset="0"/>
                <a:cs typeface="Arial" charset="0"/>
              </a:rPr>
              <a:t>National Grid shall notify the OER and DG Board of any additional capacity that becomes available for the 2014 program. </a:t>
            </a:r>
          </a:p>
          <a:p>
            <a:endParaRPr lang="en-US" sz="2000" b="0" smtClean="0">
              <a:solidFill>
                <a:schemeClr val="hlink"/>
              </a:solidFill>
              <a:latin typeface="Arial" charset="0"/>
              <a:cs typeface="Arial" charset="0"/>
            </a:endParaRPr>
          </a:p>
          <a:p>
            <a:r>
              <a:rPr lang="en-US" sz="2000" b="0" smtClean="0">
                <a:solidFill>
                  <a:srgbClr val="000000"/>
                </a:solidFill>
                <a:latin typeface="Arial" charset="0"/>
                <a:cs typeface="Arial" charset="0"/>
              </a:rPr>
              <a:t>The DG Board in consultation with the OER will determine where that additional capacity is allocated to for the different technologies. </a:t>
            </a:r>
          </a:p>
          <a:p>
            <a:endParaRPr lang="en-US" sz="2000" b="0" smtClean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r>
              <a:rPr lang="en-US" sz="2000" b="0" smtClean="0">
                <a:solidFill>
                  <a:srgbClr val="000000"/>
                </a:solidFill>
                <a:latin typeface="Arial" charset="0"/>
                <a:cs typeface="Arial" charset="0"/>
              </a:rPr>
              <a:t>Project demand and ceiling price results through the first two enrollments will determined where that additional capacity is allocated.</a:t>
            </a:r>
          </a:p>
          <a:p>
            <a:pPr>
              <a:buFont typeface="Arial" charset="0"/>
              <a:buNone/>
            </a:pPr>
            <a:endParaRPr lang="en-US" sz="2000" b="0" smtClean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r>
              <a:rPr lang="en-US" sz="2000" b="0" smtClean="0">
                <a:solidFill>
                  <a:srgbClr val="000000"/>
                </a:solidFill>
                <a:latin typeface="Arial" charset="0"/>
              </a:rPr>
              <a:t>National Grid and the OER shall notify the Public Utility Commission of any additional capacity added to the program prior to the last 2014 enrollment.</a:t>
            </a:r>
          </a:p>
          <a:p>
            <a:endParaRPr lang="en-US" sz="2000" b="0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ER-Slide-Template (2)">
  <a:themeElements>
    <a:clrScheme name="OER Theme Colors">
      <a:dk1>
        <a:srgbClr val="005170"/>
      </a:dk1>
      <a:lt1>
        <a:sysClr val="window" lastClr="FFFFFF"/>
      </a:lt1>
      <a:dk2>
        <a:srgbClr val="005170"/>
      </a:dk2>
      <a:lt2>
        <a:srgbClr val="FFFFFF"/>
      </a:lt2>
      <a:accent1>
        <a:srgbClr val="008CB9"/>
      </a:accent1>
      <a:accent2>
        <a:srgbClr val="C0504D"/>
      </a:accent2>
      <a:accent3>
        <a:srgbClr val="006738"/>
      </a:accent3>
      <a:accent4>
        <a:srgbClr val="8064A2"/>
      </a:accent4>
      <a:accent5>
        <a:srgbClr val="4BBBEB"/>
      </a:accent5>
      <a:accent6>
        <a:srgbClr val="FFDF65"/>
      </a:accent6>
      <a:hlink>
        <a:srgbClr val="0000FF"/>
      </a:hlink>
      <a:folHlink>
        <a:srgbClr val="8000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OER-Slide-Template (2)</Template>
  <TotalTime>1165</TotalTime>
  <Words>365</Words>
  <Application>Microsoft Office PowerPoint</Application>
  <PresentationFormat>On-screen Show (4:3)</PresentationFormat>
  <Paragraphs>90</Paragraphs>
  <Slides>6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OER-Slide-Template (2)</vt:lpstr>
      <vt:lpstr>PowerPoint Presentation</vt:lpstr>
      <vt:lpstr>2014 Program - Megawatts Available</vt:lpstr>
      <vt:lpstr>2014 Allocation Plan - Recommendations</vt:lpstr>
      <vt:lpstr>2014 Annual Goal</vt:lpstr>
      <vt:lpstr>2014 - First Enrollment</vt:lpstr>
      <vt:lpstr>Additional Capacity in 2014 Program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Energy Fellows</dc:creator>
  <cp:lastModifiedBy>Kearns, Christopher (DOA)</cp:lastModifiedBy>
  <cp:revision>104</cp:revision>
  <dcterms:created xsi:type="dcterms:W3CDTF">2013-08-22T19:03:18Z</dcterms:created>
  <dcterms:modified xsi:type="dcterms:W3CDTF">2013-11-27T16:58:07Z</dcterms:modified>
</cp:coreProperties>
</file>