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6"/>
  </p:notesMasterIdLst>
  <p:sldIdLst>
    <p:sldId id="256" r:id="rId2"/>
    <p:sldId id="270" r:id="rId3"/>
    <p:sldId id="277" r:id="rId4"/>
    <p:sldId id="276" r:id="rId5"/>
    <p:sldId id="271" r:id="rId6"/>
    <p:sldId id="272" r:id="rId7"/>
    <p:sldId id="273" r:id="rId8"/>
    <p:sldId id="282" r:id="rId9"/>
    <p:sldId id="283" r:id="rId10"/>
    <p:sldId id="275" r:id="rId11"/>
    <p:sldId id="278" r:id="rId12"/>
    <p:sldId id="281" r:id="rId13"/>
    <p:sldId id="279" r:id="rId14"/>
    <p:sldId id="264" r:id="rId15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00"/>
    <a:srgbClr val="EF1F1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4660"/>
  </p:normalViewPr>
  <p:slideViewPr>
    <p:cSldViewPr>
      <p:cViewPr>
        <p:scale>
          <a:sx n="68" d="100"/>
          <a:sy n="68" d="100"/>
        </p:scale>
        <p:origin x="-1314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559E03E-DCD9-4740-B0C2-BC41CCA2B239}" type="datetimeFigureOut">
              <a:rPr lang="en-US"/>
              <a:pPr>
                <a:defRPr/>
              </a:pPr>
              <a:t>11/7/2013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AAD8BA2-FEA4-4435-9D66-8CBC06740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672F33-3EA4-405A-A435-0B7E373C262A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CEE0B6-CACD-48FA-8656-C83DA42AAA98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934200" y="6096000"/>
            <a:ext cx="1905000" cy="6858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12725" y="5791200"/>
            <a:ext cx="2759075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199"/>
            <a:ext cx="7772400" cy="990601"/>
          </a:xfrm>
        </p:spPr>
        <p:txBody>
          <a:bodyPr>
            <a:normAutofit/>
          </a:bodyPr>
          <a:lstStyle>
            <a:lvl1pPr>
              <a:defRPr sz="5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685800"/>
          </a:xfrm>
        </p:spPr>
        <p:txBody>
          <a:bodyPr>
            <a:normAutofit/>
          </a:bodyPr>
          <a:lstStyle>
            <a:lvl1pPr marL="0" indent="0" algn="ctr">
              <a:buNone/>
              <a:defRPr sz="3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19900" y="6111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D828B-13EE-4A9C-8CF3-6DB680E975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C36C02E-803A-471A-BE06-8C1FC32C0F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A80C7E0-7959-4791-9671-928D5CDA66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onger 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9CD5D3F-DC8B-4FE5-BFB6-76D4379908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30D6E7-715B-4B28-8009-404A01E6C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er Title 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6204523-E6A8-49BB-A53F-E3E4BC5ED6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C8D061-1566-42ED-AF6B-B36BDEF7C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579CA6-881D-4371-B707-40D1052B7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33F26-EC5B-4EC6-AAC5-FC97F90D5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00200"/>
            <a:ext cx="5486400" cy="312737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BC85FA-E762-471B-BC8A-205E1CB9E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3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EE16E11-063A-4FD3-A743-CB419FFBD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9" name="Picture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0725" y="6172200"/>
            <a:ext cx="17367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0" r:id="rId8"/>
    <p:sldLayoutId id="2147483858" r:id="rId9"/>
    <p:sldLayoutId id="2147483859" r:id="rId10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b="1" kern="1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 txBox="1">
            <a:spLocks/>
          </p:cNvSpPr>
          <p:nvPr/>
        </p:nvSpPr>
        <p:spPr bwMode="auto">
          <a:xfrm>
            <a:off x="228600" y="838200"/>
            <a:ext cx="8534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endParaRPr lang="en-US" sz="3200" b="1">
              <a:solidFill>
                <a:schemeClr val="bg1"/>
              </a:solidFill>
            </a:endParaRPr>
          </a:p>
          <a:p>
            <a:pPr algn="ctr" defTabSz="457200"/>
            <a:r>
              <a:rPr lang="en-US" sz="3200" b="1">
                <a:solidFill>
                  <a:srgbClr val="000000"/>
                </a:solidFill>
              </a:rPr>
              <a:t>2014 Distributed Generation Contracts Program - Megawatt Allocation Plan </a:t>
            </a:r>
            <a:r>
              <a:rPr lang="en-US" sz="3200" b="1" u="sng">
                <a:solidFill>
                  <a:srgbClr val="000000"/>
                </a:solidFill>
              </a:rPr>
              <a:t>Tentative Scenarios</a:t>
            </a:r>
          </a:p>
        </p:txBody>
      </p:sp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4419600" y="59436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00"/>
                </a:solidFill>
              </a:rPr>
              <a:t>Thursday, November 7,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3600" smtClean="0">
                <a:latin typeface="Arial" charset="0"/>
              </a:rPr>
              <a:t>Allocation</a:t>
            </a:r>
            <a:r>
              <a:rPr lang="en-US" sz="3200" smtClean="0">
                <a:latin typeface="Arial" charset="0"/>
              </a:rPr>
              <a:t> Plan – Sixth Scenario</a:t>
            </a:r>
          </a:p>
        </p:txBody>
      </p:sp>
      <p:graphicFrame>
        <p:nvGraphicFramePr>
          <p:cNvPr id="24597" name="Group 21"/>
          <p:cNvGraphicFramePr>
            <a:graphicFrameLocks noGrp="1"/>
          </p:cNvGraphicFramePr>
          <p:nvPr>
            <p:ph idx="1"/>
          </p:nvPr>
        </p:nvGraphicFramePr>
        <p:xfrm>
          <a:off x="609600" y="1676400"/>
          <a:ext cx="7924800" cy="3652838"/>
        </p:xfrm>
        <a:graphic>
          <a:graphicData uri="http://schemas.openxmlformats.org/drawingml/2006/table">
            <a:tbl>
              <a:tblPr/>
              <a:tblGrid>
                <a:gridCol w="3748088"/>
                <a:gridCol w="4176712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1.83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</a:tbl>
          </a:graphicData>
        </a:graphic>
      </p:graphicFrame>
      <p:sp>
        <p:nvSpPr>
          <p:cNvPr id="24595" name="TextBox 4"/>
          <p:cNvSpPr txBox="1">
            <a:spLocks noChangeArrowheads="1"/>
          </p:cNvSpPr>
          <p:nvPr/>
        </p:nvSpPr>
        <p:spPr bwMode="auto">
          <a:xfrm>
            <a:off x="304800" y="5715000"/>
            <a:ext cx="6705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0000"/>
                </a:solidFill>
              </a:rPr>
              <a:t>If there are no wind, anaerobic digestion or small-scale hydropower applications submitted.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smtClean="0">
                <a:latin typeface="Arial" charset="0"/>
              </a:rPr>
              <a:t>Possible Additional MW in 2014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An additional 7.311 MW could become available in 2014. </a:t>
            </a:r>
          </a:p>
          <a:p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July 2012 DG Contracts (5.127 MW) – Operational Deadline: February/March 2014</a:t>
            </a:r>
          </a:p>
          <a:p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March 2013 DG Contracts (2.184 MW) – Operational Deadline: October/November 2014</a:t>
            </a:r>
          </a:p>
          <a:p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In the event that any of the awarded projects fail to be operational by their contractual deadline, then National Grid shall put those MW into the 2014 DG program.</a:t>
            </a:r>
          </a:p>
          <a:p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400" smtClean="0">
                <a:latin typeface="Arial" charset="0"/>
              </a:rPr>
              <a:t>Possible Additional MW in 2014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en-US" sz="160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National Grid shall notify the OER and the DG Board of any kW/MW that become available for the 2014 program, and allocate those kW/MW to the technologies with there is the greatest demand. </a:t>
            </a:r>
          </a:p>
          <a:p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en-US" sz="22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2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Notice of any changes in the allocations and scheduled enrollments shall be posted on the OER and National Grid websites.</a:t>
            </a:r>
          </a:p>
          <a:p>
            <a:endParaRPr lang="en-US" sz="2000" b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Arial" charset="0"/>
              </a:rPr>
              <a:t>Tentative Enrollment Timeline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March/April</a:t>
            </a:r>
          </a:p>
          <a:p>
            <a:pPr algn="ctr"/>
            <a:endParaRPr lang="en-US" b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July/August</a:t>
            </a:r>
          </a:p>
          <a:p>
            <a:pPr algn="ctr"/>
            <a:endParaRPr lang="en-US" b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October/November</a:t>
            </a:r>
          </a:p>
          <a:p>
            <a:endParaRPr lang="en-US" b="0" smtClean="0">
              <a:solidFill>
                <a:srgbClr val="000000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Pending the RI Public Utility Commissions </a:t>
            </a:r>
          </a:p>
          <a:p>
            <a:pPr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review and approval of the 2014 plan. These </a:t>
            </a:r>
          </a:p>
          <a:p>
            <a:pPr>
              <a:buFont typeface="Arial" charset="0"/>
              <a:buNone/>
            </a:pPr>
            <a:r>
              <a:rPr lang="en-US" b="0" smtClean="0">
                <a:solidFill>
                  <a:srgbClr val="000000"/>
                </a:solidFill>
                <a:latin typeface="Arial" charset="0"/>
              </a:rPr>
              <a:t>timelines will be subject to change.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10668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5400" smtClean="0"/>
              <a:t>Questions/Comments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endParaRPr lang="en-US" sz="5400" smtClean="0"/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US" sz="4000" smtClean="0">
                <a:solidFill>
                  <a:srgbClr val="000000"/>
                </a:solidFill>
              </a:rPr>
              <a:t>Written comments are due to the OER by Thursday, November 14th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latin typeface="Arial" charset="0"/>
              </a:rPr>
              <a:t>Tentative Megawatts Available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Assumed Scenario – 13 megawatts (MW) available for the 2014 DG Program. This will be subject to change by late November.</a:t>
            </a:r>
          </a:p>
          <a:p>
            <a:endParaRPr lang="en-US" sz="2600" b="0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Additional MW may be made available in 2014. This will be dependent on the projects awarded contracts in July 2012 and March 2013.</a:t>
            </a:r>
            <a:r>
              <a:rPr lang="en-US" sz="2600" b="0" smtClean="0">
                <a:solidFill>
                  <a:srgbClr val="000000"/>
                </a:solidFill>
              </a:rPr>
              <a:t> </a:t>
            </a:r>
          </a:p>
          <a:p>
            <a:endParaRPr lang="en-US" sz="2600" b="0" smtClean="0">
              <a:solidFill>
                <a:srgbClr val="000000"/>
              </a:solidFill>
            </a:endParaRPr>
          </a:p>
          <a:p>
            <a:pPr>
              <a:buFont typeface="Arial" charset="0"/>
              <a:buNone/>
            </a:pPr>
            <a:endParaRPr lang="en-US" b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57200" y="350838"/>
            <a:ext cx="8229600" cy="715962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Megawatt Availability History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2011 – 5 MW</a:t>
            </a:r>
          </a:p>
          <a:p>
            <a:pPr algn="ctr"/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2012 – 15 MW</a:t>
            </a:r>
            <a:r>
              <a:rPr lang="en-US" sz="2000" smtClean="0">
                <a:solidFill>
                  <a:srgbClr val="000000"/>
                </a:solidFill>
                <a:latin typeface="Arial" charset="0"/>
              </a:rPr>
              <a:t>*</a:t>
            </a:r>
          </a:p>
          <a:p>
            <a:pPr algn="ctr"/>
            <a:endParaRPr lang="en-US" sz="2000" smtClean="0">
              <a:solidFill>
                <a:srgbClr val="000000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2013 – 13.8 MW</a:t>
            </a:r>
          </a:p>
          <a:p>
            <a:pPr algn="ctr"/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2014 – 13 MW</a:t>
            </a:r>
            <a:r>
              <a:rPr lang="en-US" sz="2000" smtClean="0">
                <a:solidFill>
                  <a:srgbClr val="000000"/>
                </a:solidFill>
                <a:latin typeface="Arial" charset="0"/>
              </a:rPr>
              <a:t>*</a:t>
            </a:r>
          </a:p>
          <a:p>
            <a:endParaRPr lang="en-US" sz="2000" smtClean="0">
              <a:solidFill>
                <a:srgbClr val="000000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*The 2012 program had MW roll over into 2013 by the OER.</a:t>
            </a:r>
          </a:p>
          <a:p>
            <a:pPr>
              <a:buFont typeface="Arial" charset="0"/>
              <a:buNone/>
            </a:pPr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*The 2014 program will be subject to change, depending on the </a:t>
            </a:r>
          </a:p>
          <a:p>
            <a:pPr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 outcome of the final enrollment in 2013.</a:t>
            </a:r>
            <a:r>
              <a:rPr lang="en-US" sz="1800" b="0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2014 Allocation Plan Scenarios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5029200"/>
          </a:xfrm>
        </p:spPr>
        <p:txBody>
          <a:bodyPr/>
          <a:lstStyle/>
          <a:p>
            <a:r>
              <a:rPr lang="en-US" sz="2400" b="0" smtClean="0">
                <a:solidFill>
                  <a:srgbClr val="000000"/>
                </a:solidFill>
                <a:latin typeface="Arial" charset="0"/>
              </a:rPr>
              <a:t>There could be 6 scenarios that happen with the enrollments in 2014.</a:t>
            </a:r>
          </a:p>
          <a:p>
            <a:endParaRPr lang="en-US" sz="2400" b="0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sz="2400" b="0" smtClean="0">
                <a:solidFill>
                  <a:srgbClr val="000000"/>
                </a:solidFill>
                <a:latin typeface="Arial" charset="0"/>
              </a:rPr>
              <a:t>The scenarios would allow National Grid to shift MW or kilowatts (kW) that are not used by a specific technology to other technologies where there is demand. </a:t>
            </a:r>
          </a:p>
          <a:p>
            <a:endParaRPr lang="en-US" sz="2400" b="0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sz="2400" b="0" smtClean="0">
                <a:solidFill>
                  <a:srgbClr val="000000"/>
                </a:solidFill>
                <a:latin typeface="Arial" charset="0"/>
              </a:rPr>
              <a:t>The OER anticipates each of the eligible technologies being awarded a contract in 2014.</a:t>
            </a:r>
          </a:p>
          <a:p>
            <a:pPr>
              <a:buFont typeface="Arial" charset="0"/>
              <a:buNone/>
            </a:pPr>
            <a:r>
              <a:rPr lang="en-US" sz="2400" b="0" smtClean="0"/>
              <a:t/>
            </a:r>
            <a:br>
              <a:rPr lang="en-US" sz="2400" b="0" smtClean="0"/>
            </a:br>
            <a:endParaRPr lang="en-US" sz="2400" b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Allocation Plan – First Scenario</a:t>
            </a:r>
          </a:p>
        </p:txBody>
      </p:sp>
      <p:graphicFrame>
        <p:nvGraphicFramePr>
          <p:cNvPr id="21542" name="Group 38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151813" cy="4037013"/>
        </p:xfrm>
        <a:graphic>
          <a:graphicData uri="http://schemas.openxmlformats.org/drawingml/2006/table">
            <a:tbl>
              <a:tblPr/>
              <a:tblGrid>
                <a:gridCol w="2525713"/>
                <a:gridCol w="2813050"/>
                <a:gridCol w="2813050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2013 PUC Approved  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2014 Proposed 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830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Small-Scale Hydropower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Anaerobic Digestion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4.6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</a:tbl>
          </a:graphicData>
        </a:graphic>
      </p:graphicFrame>
      <p:sp>
        <p:nvSpPr>
          <p:cNvPr id="19492" name="TextBox 4"/>
          <p:cNvSpPr txBox="1">
            <a:spLocks noChangeArrowheads="1"/>
          </p:cNvSpPr>
          <p:nvPr/>
        </p:nvSpPr>
        <p:spPr bwMode="auto">
          <a:xfrm>
            <a:off x="381000" y="6019800"/>
            <a:ext cx="6172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0000"/>
                </a:solidFill>
              </a:rPr>
              <a:t>Allocation per enrollment. Three enrollments per year.</a:t>
            </a:r>
          </a:p>
          <a:p>
            <a:endParaRPr 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Arial" charset="0"/>
              </a:rPr>
              <a:t>Allocation Plan – Second Scenario</a:t>
            </a:r>
          </a:p>
        </p:txBody>
      </p:sp>
      <p:graphicFrame>
        <p:nvGraphicFramePr>
          <p:cNvPr id="21531" name="Group 27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458200" cy="3579813"/>
        </p:xfrm>
        <a:graphic>
          <a:graphicData uri="http://schemas.openxmlformats.org/drawingml/2006/table">
            <a:tbl>
              <a:tblPr/>
              <a:tblGrid>
                <a:gridCol w="4000500"/>
                <a:gridCol w="4457700"/>
              </a:tblGrid>
              <a:tr h="650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1.08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Anaerobic Digestion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1.25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</a:tbl>
          </a:graphicData>
        </a:graphic>
      </p:graphicFrame>
      <p:sp>
        <p:nvSpPr>
          <p:cNvPr id="20505" name="TextBox 4"/>
          <p:cNvSpPr txBox="1">
            <a:spLocks noChangeArrowheads="1"/>
          </p:cNvSpPr>
          <p:nvPr/>
        </p:nvSpPr>
        <p:spPr bwMode="auto">
          <a:xfrm>
            <a:off x="228600" y="5715000"/>
            <a:ext cx="708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0000"/>
                </a:solidFill>
              </a:rPr>
              <a:t>If there are no small-scale hydropower applications submitted.</a:t>
            </a:r>
            <a:endParaRPr 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Allocation Plan – Third Scenario</a:t>
            </a:r>
          </a:p>
        </p:txBody>
      </p:sp>
      <p:graphicFrame>
        <p:nvGraphicFramePr>
          <p:cNvPr id="23579" name="Group 27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458200" cy="4089400"/>
        </p:xfrm>
        <a:graphic>
          <a:graphicData uri="http://schemas.openxmlformats.org/drawingml/2006/table">
            <a:tbl>
              <a:tblPr/>
              <a:tblGrid>
                <a:gridCol w="4000500"/>
                <a:gridCol w="4457700"/>
              </a:tblGrid>
              <a:tr h="747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1.08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Small-Scale Hydropower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1.25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</a:tbl>
          </a:graphicData>
        </a:graphic>
      </p:graphicFrame>
      <p:sp>
        <p:nvSpPr>
          <p:cNvPr id="21529" name="TextBox 4"/>
          <p:cNvSpPr txBox="1">
            <a:spLocks noChangeArrowheads="1"/>
          </p:cNvSpPr>
          <p:nvPr/>
        </p:nvSpPr>
        <p:spPr bwMode="auto">
          <a:xfrm>
            <a:off x="304800" y="6140450"/>
            <a:ext cx="701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0000"/>
                </a:solidFill>
              </a:rPr>
              <a:t>If there are no anaerobic digestion applications submitted.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200" smtClean="0">
                <a:latin typeface="Arial" charset="0"/>
              </a:rPr>
              <a:t>Allocation Plan – Fourth Scenario</a:t>
            </a:r>
          </a:p>
        </p:txBody>
      </p:sp>
      <p:graphicFrame>
        <p:nvGraphicFramePr>
          <p:cNvPr id="23579" name="Group 27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3892550"/>
                <a:gridCol w="4337050"/>
              </a:tblGrid>
              <a:tr h="827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4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1.58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Anaerobic Digestion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Small-Scale Hydropower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74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1.75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</a:tbl>
          </a:graphicData>
        </a:graphic>
      </p:graphicFrame>
      <p:sp>
        <p:nvSpPr>
          <p:cNvPr id="22553" name="Text Box 28"/>
          <p:cNvSpPr txBox="1">
            <a:spLocks noChangeArrowheads="1"/>
          </p:cNvSpPr>
          <p:nvPr/>
        </p:nvSpPr>
        <p:spPr bwMode="auto">
          <a:xfrm>
            <a:off x="381000" y="6324600"/>
            <a:ext cx="601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If there are no wind turbine applications submitted.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600" smtClean="0">
                <a:latin typeface="Arial" charset="0"/>
              </a:rPr>
              <a:t>Allocation Plan – Fifth Scenario</a:t>
            </a:r>
          </a:p>
        </p:txBody>
      </p:sp>
      <p:graphicFrame>
        <p:nvGraphicFramePr>
          <p:cNvPr id="37917" name="Group 29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3597275"/>
        </p:xfrm>
        <a:graphic>
          <a:graphicData uri="http://schemas.openxmlformats.org/drawingml/2006/table">
            <a:tbl>
              <a:tblPr/>
              <a:tblGrid>
                <a:gridCol w="3892550"/>
                <a:gridCol w="4337050"/>
              </a:tblGrid>
              <a:tr h="771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Small-Medium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1.5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1.5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738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4.33 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</a:tbl>
          </a:graphicData>
        </a:graphic>
      </p:graphicFrame>
      <p:sp>
        <p:nvSpPr>
          <p:cNvPr id="23574" name="Text Box 28"/>
          <p:cNvSpPr txBox="1">
            <a:spLocks noChangeArrowheads="1"/>
          </p:cNvSpPr>
          <p:nvPr/>
        </p:nvSpPr>
        <p:spPr bwMode="auto">
          <a:xfrm>
            <a:off x="381000" y="5638800"/>
            <a:ext cx="6019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If there are no anaerobic digestion and small-scale hydropower applications submitted.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ER-Slide-Template (2)">
  <a:themeElements>
    <a:clrScheme name="OER Theme Colors">
      <a:dk1>
        <a:srgbClr val="005170"/>
      </a:dk1>
      <a:lt1>
        <a:sysClr val="window" lastClr="FFFFFF"/>
      </a:lt1>
      <a:dk2>
        <a:srgbClr val="005170"/>
      </a:dk2>
      <a:lt2>
        <a:srgbClr val="FFFFFF"/>
      </a:lt2>
      <a:accent1>
        <a:srgbClr val="008CB9"/>
      </a:accent1>
      <a:accent2>
        <a:srgbClr val="C0504D"/>
      </a:accent2>
      <a:accent3>
        <a:srgbClr val="006738"/>
      </a:accent3>
      <a:accent4>
        <a:srgbClr val="8064A2"/>
      </a:accent4>
      <a:accent5>
        <a:srgbClr val="4BBBEB"/>
      </a:accent5>
      <a:accent6>
        <a:srgbClr val="FFDF65"/>
      </a:accent6>
      <a:hlink>
        <a:srgbClr val="0000FF"/>
      </a:hlink>
      <a:folHlink>
        <a:srgbClr val="8000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OER-Slide-Template (2)</Template>
  <TotalTime>872</TotalTime>
  <Words>531</Words>
  <Application>Microsoft Office PowerPoint</Application>
  <PresentationFormat>On-screen Show (4:3)</PresentationFormat>
  <Paragraphs>143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10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Arial</vt:lpstr>
      <vt:lpstr>Bookman Old Style</vt:lpstr>
      <vt:lpstr>Candara</vt:lpstr>
      <vt:lpstr>Gill Sans MT</vt:lpstr>
      <vt:lpstr>Calibri</vt:lpstr>
      <vt:lpstr>OER-Slide-Template (2)</vt:lpstr>
      <vt:lpstr>OER-Slide-Template (2)</vt:lpstr>
      <vt:lpstr>OER-Slide-Template (2)</vt:lpstr>
      <vt:lpstr>OER-Slide-Template (2)</vt:lpstr>
      <vt:lpstr>OER-Slide-Template (2)</vt:lpstr>
      <vt:lpstr>OER-Slide-Template (2)</vt:lpstr>
      <vt:lpstr>OER-Slide-Template (2)</vt:lpstr>
      <vt:lpstr>OER-Slide-Template (2)</vt:lpstr>
      <vt:lpstr>OER-Slide-Template (2)</vt:lpstr>
      <vt:lpstr>OER-Slide-Template (2)</vt:lpstr>
      <vt:lpstr>Slide 1</vt:lpstr>
      <vt:lpstr>Tentative Megawatts Available</vt:lpstr>
      <vt:lpstr>Megawatt Availability History</vt:lpstr>
      <vt:lpstr>2014 Allocation Plan Scenarios</vt:lpstr>
      <vt:lpstr>Allocation Plan – First Scenario</vt:lpstr>
      <vt:lpstr>Allocation Plan – Second Scenario</vt:lpstr>
      <vt:lpstr>Allocation Plan – Third Scenario</vt:lpstr>
      <vt:lpstr>Allocation Plan – Fourth Scenario</vt:lpstr>
      <vt:lpstr>Allocation Plan – Fifth Scenario</vt:lpstr>
      <vt:lpstr>Allocation Plan – Sixth Scenario</vt:lpstr>
      <vt:lpstr>Possible Additional MW in 2014</vt:lpstr>
      <vt:lpstr>Possible Additional MW in 2014</vt:lpstr>
      <vt:lpstr>Tentative Enrollment Timeline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Energy Fellows</dc:creator>
  <cp:lastModifiedBy>christopher.kearns</cp:lastModifiedBy>
  <cp:revision>89</cp:revision>
  <dcterms:created xsi:type="dcterms:W3CDTF">2013-08-22T19:03:18Z</dcterms:created>
  <dcterms:modified xsi:type="dcterms:W3CDTF">2013-11-07T18:17:11Z</dcterms:modified>
</cp:coreProperties>
</file>