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0705"/>
    <a:srgbClr val="34523B"/>
    <a:srgbClr val="3E6247"/>
    <a:srgbClr val="578964"/>
    <a:srgbClr val="419F7B"/>
    <a:srgbClr val="2FB1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C40CB056-B642-4051-88B5-231CA1628DC9}" type="slidenum">
              <a:rPr lang="en-US" altLang="en-US" smtClean="0"/>
              <a:pPr/>
              <a:t>‹#›</a:t>
            </a:fld>
            <a:endParaRPr lang="en-US" alt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814C0D41-9155-4DEF-A83E-78C00E7D02E2}" type="slidenum">
              <a:rPr lang="en-US" altLang="en-US" smtClean="0"/>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05F69AEC-E23C-4600-ADDC-2BB5716422EE}" type="slidenum">
              <a:rPr lang="en-US" altLang="en-US" smtClean="0"/>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DFA01183-82F3-41BB-B55E-0488C1A563C9}"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12B1D157-C9DD-4B54-8CBE-AC12314AB1E3}" type="slidenum">
              <a:rPr lang="en-US" altLang="en-US" smtClean="0"/>
              <a:pPr/>
              <a:t>‹#›</a:t>
            </a:fld>
            <a:endParaRPr lang="en-US" alt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E5E37390-4E3E-46DD-AD04-9895F6B380F2}" type="slidenum">
              <a:rPr lang="en-US" altLang="en-US" smtClean="0"/>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1BC7B3E5-BD2C-476C-BD45-81141B2B5058}" type="slidenum">
              <a:rPr lang="en-US" altLang="en-US" smtClean="0"/>
              <a:pPr/>
              <a:t>‹#›</a:t>
            </a:fld>
            <a:endParaRPr lang="en-US" alt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B167A8AB-D8D2-4DDD-B005-B350F9CF9FCB}" type="slidenum">
              <a:rPr lang="en-US" altLang="en-US" smtClean="0"/>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CBA40DF3-4400-4E31-BBEB-848938479E19}" type="slidenum">
              <a:rPr lang="en-US" altLang="en-US" smtClean="0"/>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B2E75E1-E414-4857-A407-64F698814B7B}" type="slidenum">
              <a:rPr lang="en-US" altLang="en-US" smtClean="0"/>
              <a:pPr/>
              <a:t>‹#›</a:t>
            </a:fld>
            <a:endParaRPr lang="en-US" alt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A11339F-2B6E-4D1B-8CC0-3ED2FD30EA48}" type="slidenum">
              <a:rPr lang="en-US" altLang="en-US" smtClean="0"/>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endParaRPr lang="en-US" alt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lt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A5643E59-4F2D-4BB0-AF8A-7E3A6B4F5670}" type="slidenum">
              <a:rPr lang="en-US" altLang="en-US" smtClean="0"/>
              <a:pPr/>
              <a:t>‹#›</a:t>
            </a:fld>
            <a:endParaRPr lang="en-US" altLang="en-US"/>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057400"/>
            <a:ext cx="7467600" cy="1447800"/>
          </a:xfrm>
        </p:spPr>
        <p:txBody>
          <a:bodyPr>
            <a:noAutofit/>
          </a:bodyPr>
          <a:lstStyle/>
          <a:p>
            <a:r>
              <a:rPr lang="en-US" sz="3600" b="1" dirty="0" smtClean="0"/>
              <a:t>2014 Distributed Generation Contracts Program – SUMMARY AND Recommendations</a:t>
            </a:r>
            <a:endParaRPr lang="en-US" sz="3600" b="1" dirty="0"/>
          </a:p>
        </p:txBody>
      </p:sp>
      <p:sp>
        <p:nvSpPr>
          <p:cNvPr id="3" name="Subtitle 2"/>
          <p:cNvSpPr>
            <a:spLocks noGrp="1"/>
          </p:cNvSpPr>
          <p:nvPr>
            <p:ph type="subTitle" idx="1"/>
          </p:nvPr>
        </p:nvSpPr>
        <p:spPr>
          <a:xfrm>
            <a:off x="4724400" y="5638800"/>
            <a:ext cx="4191000" cy="1143000"/>
          </a:xfrm>
        </p:spPr>
        <p:txBody>
          <a:bodyPr/>
          <a:lstStyle/>
          <a:p>
            <a:r>
              <a:rPr lang="en-US" b="1" dirty="0" smtClean="0">
                <a:solidFill>
                  <a:srgbClr val="050705"/>
                </a:solidFill>
              </a:rPr>
              <a:t>Office of Energy Resources</a:t>
            </a:r>
          </a:p>
          <a:p>
            <a:r>
              <a:rPr lang="en-US" b="1" dirty="0" smtClean="0">
                <a:solidFill>
                  <a:srgbClr val="050705"/>
                </a:solidFill>
              </a:rPr>
              <a:t>Monday, December 2, 2013</a:t>
            </a:r>
          </a:p>
        </p:txBody>
      </p:sp>
    </p:spTree>
    <p:extLst>
      <p:ext uri="{BB962C8B-B14F-4D97-AF65-F5344CB8AC3E}">
        <p14:creationId xmlns:p14="http://schemas.microsoft.com/office/powerpoint/2010/main" val="7965236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990600"/>
          </a:xfrm>
        </p:spPr>
        <p:txBody>
          <a:bodyPr>
            <a:normAutofit/>
          </a:bodyPr>
          <a:lstStyle/>
          <a:p>
            <a:pPr algn="ctr"/>
            <a:r>
              <a:rPr lang="en-US" dirty="0" smtClean="0"/>
              <a:t>2014 Program Development </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20000"/>
          </a:bodyPr>
          <a:lstStyle/>
          <a:p>
            <a:r>
              <a:rPr lang="en-US" dirty="0" smtClean="0"/>
              <a:t>With approval from the Distributed Generation Standard Contracts Board (DG Board) the Office of Energy Resources (OER) contracted with Sustainable Energy Advantage (SEA) in August to develop the 2014 ceiling prices. </a:t>
            </a:r>
          </a:p>
          <a:p>
            <a:endParaRPr lang="en-US" dirty="0"/>
          </a:p>
          <a:p>
            <a:r>
              <a:rPr lang="en-US" dirty="0" smtClean="0"/>
              <a:t>SEA developed the ceiling prices in 2011, 2012 and 2013.</a:t>
            </a:r>
          </a:p>
          <a:p>
            <a:endParaRPr lang="en-US" dirty="0"/>
          </a:p>
          <a:p>
            <a:r>
              <a:rPr lang="en-US" dirty="0" smtClean="0"/>
              <a:t>The OER and DG Board hosted 4 public meetings on the development of the ceiling prices and the proposed megawatt (MW) allocation plan. </a:t>
            </a:r>
          </a:p>
          <a:p>
            <a:endParaRPr lang="en-US" dirty="0" smtClean="0"/>
          </a:p>
          <a:p>
            <a:r>
              <a:rPr lang="en-US" dirty="0" smtClean="0"/>
              <a:t>In addition to the public meetings posted on the R.I. Secretary of State website, the OER notified stakeholders of all upcoming meetings.</a:t>
            </a:r>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34414872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2014 Ceiling Prices</a:t>
            </a:r>
            <a:endParaRPr lang="en-US" dirty="0"/>
          </a:p>
        </p:txBody>
      </p:sp>
      <p:sp>
        <p:nvSpPr>
          <p:cNvPr id="3" name="Content Placeholder 2"/>
          <p:cNvSpPr>
            <a:spLocks noGrp="1"/>
          </p:cNvSpPr>
          <p:nvPr>
            <p:ph idx="1"/>
          </p:nvPr>
        </p:nvSpPr>
        <p:spPr/>
        <p:txBody>
          <a:bodyPr>
            <a:normAutofit fontScale="77500" lnSpcReduction="20000"/>
          </a:bodyPr>
          <a:lstStyle/>
          <a:p>
            <a:r>
              <a:rPr lang="en-US" sz="2600" dirty="0" smtClean="0"/>
              <a:t>SEA developed ceiling prices for wind, solar, anaerobic digestion and small scale hydropower. </a:t>
            </a:r>
          </a:p>
          <a:p>
            <a:endParaRPr lang="en-US" sz="2600" dirty="0"/>
          </a:p>
          <a:p>
            <a:r>
              <a:rPr lang="en-US" sz="2600" dirty="0" smtClean="0"/>
              <a:t>SEA provided public comment on the proposed system sizes being used in the development of ceiling prices for each technology.</a:t>
            </a:r>
          </a:p>
          <a:p>
            <a:endParaRPr lang="en-US" sz="2600" dirty="0" smtClean="0"/>
          </a:p>
          <a:p>
            <a:pPr marL="0" indent="0">
              <a:buNone/>
            </a:pPr>
            <a:r>
              <a:rPr lang="en-US" sz="2600" b="1" dirty="0"/>
              <a:t> </a:t>
            </a:r>
            <a:r>
              <a:rPr lang="en-US" sz="2600" b="1" dirty="0" smtClean="0"/>
              <a:t>   </a:t>
            </a:r>
            <a:r>
              <a:rPr lang="en-US" sz="2600" b="1" u="sng" dirty="0" smtClean="0"/>
              <a:t>SEA Ceiling Price Results</a:t>
            </a:r>
          </a:p>
          <a:p>
            <a:endParaRPr lang="en-US" sz="2600" dirty="0"/>
          </a:p>
          <a:p>
            <a:pPr marL="514350" indent="-514350">
              <a:buFont typeface="+mj-lt"/>
              <a:buAutoNum type="arabicPeriod"/>
            </a:pPr>
            <a:r>
              <a:rPr lang="en-US" sz="2600" dirty="0" smtClean="0"/>
              <a:t>The solar ceiling prices decreased by 4 and 6 percent amongst the solar classes.</a:t>
            </a:r>
          </a:p>
          <a:p>
            <a:pPr marL="514350" indent="-514350">
              <a:buFont typeface="+mj-lt"/>
              <a:buAutoNum type="arabicPeriod"/>
            </a:pPr>
            <a:endParaRPr lang="en-US" sz="2600" dirty="0"/>
          </a:p>
          <a:p>
            <a:pPr marL="514350" indent="-514350">
              <a:buFont typeface="+mj-lt"/>
              <a:buAutoNum type="arabicPeriod"/>
            </a:pPr>
            <a:r>
              <a:rPr lang="en-US" sz="2600" dirty="0" smtClean="0"/>
              <a:t>Anaerobic digestion and small scale hydropower ceiling prices remained the same as in 2013.</a:t>
            </a:r>
          </a:p>
          <a:p>
            <a:pPr marL="514350" indent="-514350">
              <a:buFont typeface="+mj-lt"/>
              <a:buAutoNum type="arabicPeriod"/>
            </a:pPr>
            <a:endParaRPr lang="en-US" sz="2600" dirty="0"/>
          </a:p>
          <a:p>
            <a:pPr marL="514350" indent="-514350">
              <a:buFont typeface="+mj-lt"/>
              <a:buAutoNum type="arabicPeriod"/>
            </a:pPr>
            <a:r>
              <a:rPr lang="en-US" sz="2600" dirty="0" smtClean="0"/>
              <a:t>The wind ceiling price increased by 18 percent from 2013. </a:t>
            </a:r>
            <a:r>
              <a:rPr lang="en-US" sz="2600" dirty="0"/>
              <a:t>	</a:t>
            </a:r>
          </a:p>
          <a:p>
            <a:endParaRPr lang="en-US" dirty="0"/>
          </a:p>
        </p:txBody>
      </p:sp>
    </p:spTree>
    <p:extLst>
      <p:ext uri="{BB962C8B-B14F-4D97-AF65-F5344CB8AC3E}">
        <p14:creationId xmlns:p14="http://schemas.microsoft.com/office/powerpoint/2010/main" val="3874799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Wind Ceiling Price</a:t>
            </a:r>
            <a:endParaRPr lang="en-US" dirty="0"/>
          </a:p>
        </p:txBody>
      </p:sp>
      <p:sp>
        <p:nvSpPr>
          <p:cNvPr id="3" name="Content Placeholder 2"/>
          <p:cNvSpPr>
            <a:spLocks noGrp="1"/>
          </p:cNvSpPr>
          <p:nvPr>
            <p:ph idx="1"/>
          </p:nvPr>
        </p:nvSpPr>
        <p:spPr/>
        <p:txBody>
          <a:bodyPr/>
          <a:lstStyle/>
          <a:p>
            <a:r>
              <a:rPr lang="en-US" sz="2600" dirty="0"/>
              <a:t>SEA made </a:t>
            </a:r>
            <a:r>
              <a:rPr lang="en-US" sz="2600" dirty="0" smtClean="0"/>
              <a:t>the following adjustments </a:t>
            </a:r>
            <a:r>
              <a:rPr lang="en-US" sz="2600" dirty="0"/>
              <a:t>to </a:t>
            </a:r>
            <a:r>
              <a:rPr lang="en-US" sz="2600" dirty="0" smtClean="0"/>
              <a:t>the wind ceiling price for 2014, which resulted in the ceiling price increase:</a:t>
            </a:r>
          </a:p>
          <a:p>
            <a:endParaRPr lang="en-US" sz="2600" dirty="0"/>
          </a:p>
          <a:p>
            <a:r>
              <a:rPr lang="en-US" sz="2600" dirty="0" smtClean="0"/>
              <a:t>Increased the </a:t>
            </a:r>
            <a:r>
              <a:rPr lang="en-US" sz="2600" dirty="0"/>
              <a:t>interconnection </a:t>
            </a:r>
            <a:r>
              <a:rPr lang="en-US" sz="2600" dirty="0" smtClean="0"/>
              <a:t>costs</a:t>
            </a:r>
          </a:p>
          <a:p>
            <a:r>
              <a:rPr lang="en-US" sz="2600" dirty="0" smtClean="0"/>
              <a:t>Reduced the capacity factor</a:t>
            </a:r>
          </a:p>
          <a:p>
            <a:r>
              <a:rPr lang="en-US" sz="2600" dirty="0" smtClean="0"/>
              <a:t>Increased the interest </a:t>
            </a:r>
            <a:r>
              <a:rPr lang="en-US" sz="2600" dirty="0"/>
              <a:t>rate on term debt </a:t>
            </a:r>
            <a:endParaRPr lang="en-US" sz="2600" dirty="0" smtClean="0"/>
          </a:p>
          <a:p>
            <a:r>
              <a:rPr lang="en-US" sz="2600" dirty="0" smtClean="0"/>
              <a:t>Reduced the monetization </a:t>
            </a:r>
            <a:r>
              <a:rPr lang="en-US" sz="2600" dirty="0"/>
              <a:t>of federal tax incentives 	</a:t>
            </a:r>
          </a:p>
          <a:p>
            <a:endParaRPr lang="en-US" dirty="0"/>
          </a:p>
        </p:txBody>
      </p:sp>
    </p:spTree>
    <p:extLst>
      <p:ext uri="{BB962C8B-B14F-4D97-AF65-F5344CB8AC3E}">
        <p14:creationId xmlns:p14="http://schemas.microsoft.com/office/powerpoint/2010/main" val="31266169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Megawatt Allocation Plan</a:t>
            </a:r>
            <a:endParaRPr lang="en-US" dirty="0"/>
          </a:p>
        </p:txBody>
      </p:sp>
      <p:sp>
        <p:nvSpPr>
          <p:cNvPr id="3" name="Content Placeholder 2"/>
          <p:cNvSpPr>
            <a:spLocks noGrp="1"/>
          </p:cNvSpPr>
          <p:nvPr>
            <p:ph idx="1"/>
          </p:nvPr>
        </p:nvSpPr>
        <p:spPr/>
        <p:txBody>
          <a:bodyPr>
            <a:normAutofit/>
          </a:bodyPr>
          <a:lstStyle/>
          <a:p>
            <a:r>
              <a:rPr lang="en-US" sz="2600" dirty="0"/>
              <a:t>The OER developed a tentative 12.5 </a:t>
            </a:r>
            <a:r>
              <a:rPr lang="en-US" sz="2600" dirty="0" smtClean="0"/>
              <a:t>MW allocation </a:t>
            </a:r>
            <a:r>
              <a:rPr lang="en-US" sz="2600" dirty="0"/>
              <a:t>plan </a:t>
            </a:r>
            <a:r>
              <a:rPr lang="en-US" sz="2600" dirty="0" smtClean="0"/>
              <a:t>scenario.</a:t>
            </a:r>
            <a:endParaRPr lang="en-US" sz="2600" dirty="0"/>
          </a:p>
          <a:p>
            <a:endParaRPr lang="en-US" sz="2600" dirty="0" smtClean="0"/>
          </a:p>
          <a:p>
            <a:r>
              <a:rPr lang="en-US" sz="2600" dirty="0" smtClean="0"/>
              <a:t>The final MW allocation plan will depend on whether capacity may be remaining from the 2013 program. </a:t>
            </a:r>
          </a:p>
          <a:p>
            <a:endParaRPr lang="en-US" sz="2600" dirty="0"/>
          </a:p>
          <a:p>
            <a:r>
              <a:rPr lang="en-US" sz="2600" dirty="0" smtClean="0"/>
              <a:t>Additional MW capacity may be added if the awarded contracts from 2012 and 2013 aren’t operational by their contractual deadlines.</a:t>
            </a:r>
          </a:p>
          <a:p>
            <a:endParaRPr lang="en-US" sz="2600" dirty="0"/>
          </a:p>
        </p:txBody>
      </p:sp>
    </p:spTree>
    <p:extLst>
      <p:ext uri="{BB962C8B-B14F-4D97-AF65-F5344CB8AC3E}">
        <p14:creationId xmlns:p14="http://schemas.microsoft.com/office/powerpoint/2010/main" val="3119442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638800"/>
          </a:xfrm>
        </p:spPr>
        <p:txBody>
          <a:bodyPr>
            <a:noAutofit/>
          </a:bodyPr>
          <a:lstStyle/>
          <a:p>
            <a:pPr marL="0" indent="0">
              <a:buNone/>
            </a:pPr>
            <a:endParaRPr lang="en-US" sz="1600" dirty="0" smtClean="0"/>
          </a:p>
          <a:p>
            <a:pPr marL="0" indent="0">
              <a:buNone/>
            </a:pPr>
            <a:r>
              <a:rPr lang="en-US" sz="1600" dirty="0" smtClean="0"/>
              <a:t>The OER considered the following factors when developing the MW allocation plan:</a:t>
            </a:r>
          </a:p>
          <a:p>
            <a:endParaRPr lang="en-US" sz="1600" dirty="0"/>
          </a:p>
          <a:p>
            <a:pPr marL="457200" indent="-457200">
              <a:buFont typeface="+mj-lt"/>
              <a:buAutoNum type="arabicPeriod"/>
            </a:pPr>
            <a:r>
              <a:rPr lang="en-US" sz="1600" dirty="0" smtClean="0"/>
              <a:t>Increases and decreases to the ceiling prices from 2013.</a:t>
            </a:r>
          </a:p>
          <a:p>
            <a:pPr marL="457200" indent="-457200">
              <a:buFont typeface="+mj-lt"/>
              <a:buAutoNum type="arabicPeriod"/>
            </a:pPr>
            <a:endParaRPr lang="en-US" sz="1600" dirty="0"/>
          </a:p>
          <a:p>
            <a:pPr marL="457200" indent="-457200">
              <a:buFont typeface="+mj-lt"/>
              <a:buAutoNum type="arabicPeriod"/>
            </a:pPr>
            <a:r>
              <a:rPr lang="en-US" sz="1600" dirty="0" smtClean="0"/>
              <a:t>Actual proposed and awarded contract prices from 2013. </a:t>
            </a:r>
          </a:p>
          <a:p>
            <a:pPr marL="457200" indent="-457200">
              <a:buFont typeface="+mj-lt"/>
              <a:buAutoNum type="arabicPeriod"/>
            </a:pPr>
            <a:endParaRPr lang="en-US" sz="1600" dirty="0" smtClean="0"/>
          </a:p>
          <a:p>
            <a:pPr marL="457200" indent="-457200">
              <a:buFont typeface="+mj-lt"/>
              <a:buAutoNum type="arabicPeriod"/>
            </a:pPr>
            <a:r>
              <a:rPr lang="en-US" sz="1600" dirty="0" smtClean="0"/>
              <a:t>Program expansion from 3 technologies to 4. (small scale hydropower)</a:t>
            </a:r>
          </a:p>
          <a:p>
            <a:pPr marL="457200" indent="-457200">
              <a:buFont typeface="+mj-lt"/>
              <a:buAutoNum type="arabicPeriod"/>
            </a:pPr>
            <a:endParaRPr lang="en-US" sz="1600" dirty="0" smtClean="0"/>
          </a:p>
          <a:p>
            <a:pPr marL="457200" indent="-457200">
              <a:buFont typeface="+mj-lt"/>
              <a:buAutoNum type="arabicPeriod"/>
            </a:pPr>
            <a:r>
              <a:rPr lang="en-US" sz="1600" dirty="0" smtClean="0"/>
              <a:t>Market response and competition over the first 3 years of the program.</a:t>
            </a:r>
          </a:p>
          <a:p>
            <a:pPr marL="457200" indent="-457200">
              <a:buFont typeface="+mj-lt"/>
              <a:buAutoNum type="arabicPeriod"/>
            </a:pPr>
            <a:endParaRPr lang="en-US" sz="1600" dirty="0" smtClean="0"/>
          </a:p>
          <a:p>
            <a:pPr marL="457200" indent="-457200">
              <a:buFont typeface="+mj-lt"/>
              <a:buAutoNum type="arabicPeriod"/>
            </a:pPr>
            <a:r>
              <a:rPr lang="en-US" sz="1600" dirty="0" smtClean="0"/>
              <a:t>Availability of the federal renewable energy incentives in 2014. The Production/Investment Tax Credits and Bonus Depreciation will both expire on December 31, 2013.</a:t>
            </a:r>
          </a:p>
          <a:p>
            <a:pPr marL="457200" indent="-457200">
              <a:buFont typeface="+mj-lt"/>
              <a:buAutoNum type="arabicPeriod"/>
            </a:pPr>
            <a:endParaRPr lang="en-US" sz="1600" dirty="0" smtClean="0"/>
          </a:p>
          <a:p>
            <a:pPr marL="457200" indent="-457200">
              <a:buFont typeface="+mj-lt"/>
              <a:buAutoNum type="arabicPeriod"/>
            </a:pPr>
            <a:r>
              <a:rPr lang="en-US" sz="1600" dirty="0" smtClean="0"/>
              <a:t>The federal Investment Tax Credit is available for solar through 2016. </a:t>
            </a:r>
          </a:p>
          <a:p>
            <a:pPr marL="457200" indent="-457200">
              <a:buFont typeface="+mj-lt"/>
              <a:buAutoNum type="arabicPeriod"/>
            </a:pPr>
            <a:endParaRPr lang="en-US" sz="1600" dirty="0"/>
          </a:p>
          <a:p>
            <a:pPr marL="457200" indent="-457200">
              <a:buFont typeface="+mj-lt"/>
              <a:buAutoNum type="arabicPeriod"/>
            </a:pPr>
            <a:r>
              <a:rPr lang="en-US" sz="1600" dirty="0" smtClean="0"/>
              <a:t>Allocating </a:t>
            </a:r>
            <a:r>
              <a:rPr lang="en-US" sz="1600" dirty="0"/>
              <a:t>a fair portion of the </a:t>
            </a:r>
            <a:r>
              <a:rPr lang="en-US" sz="1600" dirty="0" smtClean="0"/>
              <a:t>MW capacity </a:t>
            </a:r>
            <a:r>
              <a:rPr lang="en-US" sz="1600" dirty="0"/>
              <a:t>to support each </a:t>
            </a:r>
            <a:r>
              <a:rPr lang="en-US" sz="1600" dirty="0" smtClean="0"/>
              <a:t>of the technologies.</a:t>
            </a:r>
            <a:endParaRPr lang="en-US" sz="1600" dirty="0"/>
          </a:p>
          <a:p>
            <a:pPr marL="457200" indent="-457200">
              <a:buFont typeface="+mj-lt"/>
              <a:buAutoNum type="arabicPeriod"/>
            </a:pPr>
            <a:endParaRPr lang="en-US" sz="1600" dirty="0" smtClean="0"/>
          </a:p>
          <a:p>
            <a:pPr marL="0" indent="0">
              <a:buNone/>
            </a:pPr>
            <a:r>
              <a:rPr lang="en-US" sz="1600" dirty="0" smtClean="0"/>
              <a:t> </a:t>
            </a:r>
            <a:endParaRPr lang="en-US" sz="1600" dirty="0"/>
          </a:p>
        </p:txBody>
      </p:sp>
      <p:sp>
        <p:nvSpPr>
          <p:cNvPr id="4" name="Title 1"/>
          <p:cNvSpPr>
            <a:spLocks noGrp="1"/>
          </p:cNvSpPr>
          <p:nvPr>
            <p:ph type="title"/>
          </p:nvPr>
        </p:nvSpPr>
        <p:spPr>
          <a:xfrm>
            <a:off x="457200" y="152400"/>
            <a:ext cx="8229600" cy="990600"/>
          </a:xfrm>
        </p:spPr>
        <p:txBody>
          <a:bodyPr/>
          <a:lstStyle/>
          <a:p>
            <a:pPr algn="ctr"/>
            <a:r>
              <a:rPr lang="en-US" dirty="0" smtClean="0"/>
              <a:t>Megawatt Allocation Plan</a:t>
            </a:r>
            <a:endParaRPr lang="en-US" dirty="0"/>
          </a:p>
        </p:txBody>
      </p:sp>
    </p:spTree>
    <p:extLst>
      <p:ext uri="{BB962C8B-B14F-4D97-AF65-F5344CB8AC3E}">
        <p14:creationId xmlns:p14="http://schemas.microsoft.com/office/powerpoint/2010/main" val="40328544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990600"/>
          </a:xfrm>
        </p:spPr>
        <p:txBody>
          <a:bodyPr>
            <a:normAutofit fontScale="90000"/>
          </a:bodyPr>
          <a:lstStyle/>
          <a:p>
            <a:pPr algn="ctr"/>
            <a:r>
              <a:rPr lang="en-US" dirty="0" smtClean="0"/>
              <a:t>2013 and 2014 - Allocation Comparison</a:t>
            </a:r>
            <a:endParaRPr lang="en-US" dirty="0"/>
          </a:p>
        </p:txBody>
      </p:sp>
      <p:graphicFrame>
        <p:nvGraphicFramePr>
          <p:cNvPr id="6" name="Group 61"/>
          <p:cNvGraphicFramePr>
            <a:graphicFrameLocks noGrp="1"/>
          </p:cNvGraphicFramePr>
          <p:nvPr>
            <p:ph idx="1"/>
            <p:extLst>
              <p:ext uri="{D42A27DB-BD31-4B8C-83A1-F6EECF244321}">
                <p14:modId xmlns:p14="http://schemas.microsoft.com/office/powerpoint/2010/main" val="3810741014"/>
              </p:ext>
            </p:extLst>
          </p:nvPr>
        </p:nvGraphicFramePr>
        <p:xfrm>
          <a:off x="304800" y="1295398"/>
          <a:ext cx="8305799" cy="4381588"/>
        </p:xfrm>
        <a:graphic>
          <a:graphicData uri="http://schemas.openxmlformats.org/drawingml/2006/table">
            <a:tbl>
              <a:tblPr/>
              <a:tblGrid>
                <a:gridCol w="1414232"/>
                <a:gridCol w="1302618"/>
                <a:gridCol w="1474862"/>
                <a:gridCol w="1695060"/>
                <a:gridCol w="1241156"/>
                <a:gridCol w="1177871"/>
              </a:tblGrid>
              <a:tr h="9066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Technology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Eligible System Sizes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2013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Allocation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2014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Tentative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Allocation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2014</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Potential Number of Projects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2011-2013 Contract History*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6845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Small Solar*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50-200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900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400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r>
              <a:tr h="5480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Medium Solar*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201-500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3,000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4,100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9-22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r>
              <a:tr h="4667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Large Solar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501-1,000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3,900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3,000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3-6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r>
              <a:tr h="37779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Wind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50-1,500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4,500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3,000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r>
              <a:tr h="6497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Small Scale Hydropower*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50-500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 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BE6"/>
                    </a:solidFill>
                  </a:tcPr>
                </a:tc>
              </a:tr>
              <a:tr h="5480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Anaerobic Digestion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50-500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1,000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r>
              <a:tr h="37779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13,800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rPr>
                        <a:t>12,500 kW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EF3"/>
                    </a:solidFill>
                  </a:tcPr>
                </a:tc>
              </a:tr>
            </a:tbl>
          </a:graphicData>
        </a:graphic>
      </p:graphicFrame>
      <p:sp>
        <p:nvSpPr>
          <p:cNvPr id="7" name="TextBox 6"/>
          <p:cNvSpPr txBox="1"/>
          <p:nvPr/>
        </p:nvSpPr>
        <p:spPr>
          <a:xfrm>
            <a:off x="322604" y="5791200"/>
            <a:ext cx="8153400" cy="938719"/>
          </a:xfrm>
          <a:prstGeom prst="rect">
            <a:avLst/>
          </a:prstGeom>
          <a:noFill/>
        </p:spPr>
        <p:txBody>
          <a:bodyPr wrap="square" rtlCol="0">
            <a:spAutoFit/>
          </a:bodyPr>
          <a:lstStyle/>
          <a:p>
            <a:r>
              <a:rPr lang="en-US" sz="1100" b="1" dirty="0" smtClean="0">
                <a:solidFill>
                  <a:srgbClr val="050705"/>
                </a:solidFill>
              </a:rPr>
              <a:t>*Small and medium solar target classes are being adjusted from 2013 to 2014.</a:t>
            </a:r>
          </a:p>
          <a:p>
            <a:endParaRPr lang="en-US" sz="1100" b="1" dirty="0" smtClean="0">
              <a:solidFill>
                <a:srgbClr val="050705"/>
              </a:solidFill>
            </a:endParaRPr>
          </a:p>
          <a:p>
            <a:r>
              <a:rPr lang="en-US" sz="1100" b="1" dirty="0" smtClean="0">
                <a:solidFill>
                  <a:srgbClr val="050705"/>
                </a:solidFill>
              </a:rPr>
              <a:t>*2014 is the first year that small scale hydropower is eligible to participate. </a:t>
            </a:r>
          </a:p>
          <a:p>
            <a:endParaRPr lang="en-US" sz="1100" b="1" dirty="0">
              <a:solidFill>
                <a:srgbClr val="050705"/>
              </a:solidFill>
            </a:endParaRPr>
          </a:p>
          <a:p>
            <a:r>
              <a:rPr lang="en-US" sz="1100" b="1" dirty="0" smtClean="0">
                <a:solidFill>
                  <a:srgbClr val="050705"/>
                </a:solidFill>
              </a:rPr>
              <a:t>*Contract History does not include the final 2013 enrollment.</a:t>
            </a:r>
            <a:endParaRPr lang="en-US" sz="1100" b="1" dirty="0">
              <a:solidFill>
                <a:srgbClr val="050705"/>
              </a:solidFill>
            </a:endParaRPr>
          </a:p>
        </p:txBody>
      </p:sp>
    </p:spTree>
    <p:extLst>
      <p:ext uri="{BB962C8B-B14F-4D97-AF65-F5344CB8AC3E}">
        <p14:creationId xmlns:p14="http://schemas.microsoft.com/office/powerpoint/2010/main" val="1813674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229600" cy="990600"/>
          </a:xfrm>
        </p:spPr>
        <p:txBody>
          <a:bodyPr/>
          <a:lstStyle/>
          <a:p>
            <a:pPr algn="ctr"/>
            <a:r>
              <a:rPr lang="en-US" dirty="0" smtClean="0"/>
              <a:t>Megawatt Allocation Plan</a:t>
            </a:r>
            <a:endParaRPr lang="en-US" dirty="0"/>
          </a:p>
        </p:txBody>
      </p:sp>
      <p:sp>
        <p:nvSpPr>
          <p:cNvPr id="3" name="Content Placeholder 2"/>
          <p:cNvSpPr>
            <a:spLocks noGrp="1"/>
          </p:cNvSpPr>
          <p:nvPr>
            <p:ph idx="1"/>
          </p:nvPr>
        </p:nvSpPr>
        <p:spPr>
          <a:xfrm>
            <a:off x="457200" y="1219200"/>
            <a:ext cx="8229600" cy="4876800"/>
          </a:xfrm>
        </p:spPr>
        <p:txBody>
          <a:bodyPr>
            <a:normAutofit fontScale="77500" lnSpcReduction="20000"/>
          </a:bodyPr>
          <a:lstStyle/>
          <a:p>
            <a:pPr marL="0" indent="0">
              <a:buNone/>
            </a:pPr>
            <a:r>
              <a:rPr lang="en-US" sz="2200" dirty="0" smtClean="0"/>
              <a:t>The OER recommends the following for the 2014 allocation plan:</a:t>
            </a:r>
          </a:p>
          <a:p>
            <a:endParaRPr lang="en-US" sz="2200" dirty="0"/>
          </a:p>
          <a:p>
            <a:pPr marL="533400" indent="-533400">
              <a:buFont typeface="Arial" charset="0"/>
              <a:buAutoNum type="arabicPeriod"/>
            </a:pPr>
            <a:r>
              <a:rPr lang="en-US" sz="2200" dirty="0" smtClean="0">
                <a:solidFill>
                  <a:srgbClr val="000000"/>
                </a:solidFill>
                <a:latin typeface="Arial" charset="0"/>
              </a:rPr>
              <a:t>Establish </a:t>
            </a:r>
            <a:r>
              <a:rPr lang="en-US" sz="2200" dirty="0">
                <a:solidFill>
                  <a:srgbClr val="000000"/>
                </a:solidFill>
                <a:latin typeface="Arial" charset="0"/>
              </a:rPr>
              <a:t>an annual target, instead of a per enrollment target. </a:t>
            </a:r>
          </a:p>
          <a:p>
            <a:pPr marL="533400" indent="-533400">
              <a:buFont typeface="Arial" charset="0"/>
              <a:buAutoNum type="arabicPeriod"/>
            </a:pPr>
            <a:endParaRPr lang="en-US" sz="2200" dirty="0">
              <a:solidFill>
                <a:srgbClr val="000000"/>
              </a:solidFill>
              <a:latin typeface="Arial" charset="0"/>
            </a:endParaRPr>
          </a:p>
          <a:p>
            <a:pPr marL="533400" indent="-533400">
              <a:buFont typeface="Arial" charset="0"/>
              <a:buAutoNum type="arabicPeriod"/>
            </a:pPr>
            <a:r>
              <a:rPr lang="en-US" sz="2200" dirty="0">
                <a:solidFill>
                  <a:srgbClr val="000000"/>
                </a:solidFill>
                <a:latin typeface="Arial" charset="0"/>
              </a:rPr>
              <a:t>An annual target provides flexibility </a:t>
            </a:r>
            <a:r>
              <a:rPr lang="en-US" sz="2200" dirty="0" smtClean="0">
                <a:solidFill>
                  <a:srgbClr val="000000"/>
                </a:solidFill>
                <a:latin typeface="Arial" charset="0"/>
              </a:rPr>
              <a:t>for </a:t>
            </a:r>
            <a:r>
              <a:rPr lang="en-US" sz="2200" dirty="0">
                <a:solidFill>
                  <a:srgbClr val="000000"/>
                </a:solidFill>
                <a:latin typeface="Arial" charset="0"/>
              </a:rPr>
              <a:t>the program, and was utilized with the 2011 and 2012 programs.</a:t>
            </a:r>
          </a:p>
          <a:p>
            <a:pPr marL="533400" indent="-533400">
              <a:buFont typeface="Arial" charset="0"/>
              <a:buAutoNum type="arabicPeriod"/>
            </a:pPr>
            <a:endParaRPr lang="en-US" sz="2200" dirty="0">
              <a:solidFill>
                <a:srgbClr val="000000"/>
              </a:solidFill>
              <a:latin typeface="Arial" charset="0"/>
            </a:endParaRPr>
          </a:p>
          <a:p>
            <a:pPr marL="533400" indent="-533400">
              <a:buFont typeface="Arial" charset="0"/>
              <a:buAutoNum type="arabicPeriod"/>
            </a:pPr>
            <a:r>
              <a:rPr lang="en-US" sz="2200" dirty="0">
                <a:solidFill>
                  <a:srgbClr val="000000"/>
                </a:solidFill>
                <a:latin typeface="Arial" charset="0"/>
              </a:rPr>
              <a:t>Maintain the </a:t>
            </a:r>
            <a:r>
              <a:rPr lang="en-US" sz="2200" dirty="0" smtClean="0">
                <a:solidFill>
                  <a:srgbClr val="000000"/>
                </a:solidFill>
                <a:latin typeface="Arial" charset="0"/>
              </a:rPr>
              <a:t>MW rollover </a:t>
            </a:r>
            <a:r>
              <a:rPr lang="en-US" sz="2200" dirty="0">
                <a:solidFill>
                  <a:srgbClr val="000000"/>
                </a:solidFill>
                <a:latin typeface="Arial" charset="0"/>
              </a:rPr>
              <a:t>rule </a:t>
            </a:r>
            <a:r>
              <a:rPr lang="en-US" sz="2200" dirty="0" smtClean="0">
                <a:solidFill>
                  <a:srgbClr val="000000"/>
                </a:solidFill>
                <a:latin typeface="Arial" charset="0"/>
              </a:rPr>
              <a:t>for </a:t>
            </a:r>
            <a:r>
              <a:rPr lang="en-US" sz="2200" dirty="0">
                <a:solidFill>
                  <a:srgbClr val="000000"/>
                </a:solidFill>
                <a:latin typeface="Arial" charset="0"/>
              </a:rPr>
              <a:t>technologies from the 2013 DG program rules for the first 2 enrollments in 2014. </a:t>
            </a:r>
          </a:p>
          <a:p>
            <a:pPr marL="533400" indent="-533400">
              <a:buFont typeface="Arial" charset="0"/>
              <a:buAutoNum type="arabicPeriod"/>
            </a:pPr>
            <a:endParaRPr lang="en-US" sz="2200" dirty="0">
              <a:solidFill>
                <a:srgbClr val="000000"/>
              </a:solidFill>
              <a:latin typeface="Arial" charset="0"/>
            </a:endParaRPr>
          </a:p>
          <a:p>
            <a:pPr marL="533400" indent="-533400">
              <a:buFont typeface="Arial" charset="0"/>
              <a:buAutoNum type="arabicPeriod"/>
            </a:pPr>
            <a:r>
              <a:rPr lang="en-US" sz="2200" dirty="0">
                <a:solidFill>
                  <a:srgbClr val="000000"/>
                </a:solidFill>
                <a:latin typeface="Arial" charset="0"/>
              </a:rPr>
              <a:t>If there are no applications received in the final enrollment for a given technology/class, then </a:t>
            </a:r>
            <a:r>
              <a:rPr lang="en-US" sz="2200" dirty="0" smtClean="0">
                <a:solidFill>
                  <a:srgbClr val="000000"/>
                </a:solidFill>
                <a:latin typeface="Arial" charset="0"/>
              </a:rPr>
              <a:t>that capacity shall </a:t>
            </a:r>
            <a:r>
              <a:rPr lang="en-US" sz="2200" dirty="0">
                <a:solidFill>
                  <a:srgbClr val="000000"/>
                </a:solidFill>
                <a:latin typeface="Arial" charset="0"/>
              </a:rPr>
              <a:t>be committed to </a:t>
            </a:r>
            <a:r>
              <a:rPr lang="en-US" sz="2200" dirty="0" smtClean="0">
                <a:solidFill>
                  <a:srgbClr val="000000"/>
                </a:solidFill>
                <a:latin typeface="Arial" charset="0"/>
              </a:rPr>
              <a:t>other technologies. </a:t>
            </a:r>
          </a:p>
          <a:p>
            <a:pPr marL="533400" indent="-533400">
              <a:buFont typeface="Arial" charset="0"/>
              <a:buAutoNum type="arabicPeriod"/>
            </a:pPr>
            <a:endParaRPr lang="en-US" sz="2200" dirty="0">
              <a:solidFill>
                <a:srgbClr val="000000"/>
              </a:solidFill>
              <a:latin typeface="Arial" charset="0"/>
            </a:endParaRPr>
          </a:p>
          <a:p>
            <a:pPr marL="533400" indent="-533400">
              <a:buFont typeface="Arial" charset="0"/>
              <a:buAutoNum type="arabicPeriod"/>
            </a:pPr>
            <a:r>
              <a:rPr lang="en-US" sz="2200" dirty="0" smtClean="0">
                <a:solidFill>
                  <a:srgbClr val="000000"/>
                </a:solidFill>
                <a:latin typeface="Arial" charset="0"/>
              </a:rPr>
              <a:t>The adjusted allocations in the final enrollment will be based on market demand and ceiling prices results from the first 2 enrollments</a:t>
            </a:r>
            <a:r>
              <a:rPr lang="en-US" sz="2200" dirty="0">
                <a:solidFill>
                  <a:srgbClr val="000000"/>
                </a:solidFill>
                <a:latin typeface="Arial" charset="0"/>
              </a:rPr>
              <a:t> </a:t>
            </a:r>
            <a:r>
              <a:rPr lang="en-US" sz="2200" dirty="0" smtClean="0">
                <a:solidFill>
                  <a:srgbClr val="000000"/>
                </a:solidFill>
                <a:latin typeface="Arial" charset="0"/>
              </a:rPr>
              <a:t>amongst the technologies</a:t>
            </a:r>
          </a:p>
          <a:p>
            <a:pPr marL="533400" indent="-533400">
              <a:buFont typeface="Arial" charset="0"/>
              <a:buAutoNum type="arabicPeriod"/>
            </a:pPr>
            <a:endParaRPr lang="en-US" sz="2200" dirty="0">
              <a:solidFill>
                <a:srgbClr val="000000"/>
              </a:solidFill>
              <a:latin typeface="Arial" charset="0"/>
            </a:endParaRPr>
          </a:p>
          <a:p>
            <a:pPr marL="533400" indent="-533400">
              <a:buFont typeface="Arial" charset="0"/>
              <a:buAutoNum type="arabicPeriod"/>
            </a:pPr>
            <a:r>
              <a:rPr lang="en-US" sz="2200" dirty="0" smtClean="0">
                <a:solidFill>
                  <a:srgbClr val="000000"/>
                </a:solidFill>
                <a:latin typeface="Arial" charset="0"/>
              </a:rPr>
              <a:t>The final enrollment rules would also apply to any 2012 or 2013 contracts that fail to become operational.</a:t>
            </a:r>
          </a:p>
          <a:p>
            <a:pPr marL="533400" indent="-533400">
              <a:buFont typeface="Arial" charset="0"/>
              <a:buAutoNum type="arabicPeriod"/>
            </a:pPr>
            <a:endParaRPr lang="en-US" dirty="0">
              <a:solidFill>
                <a:srgbClr val="000000"/>
              </a:solidFill>
              <a:latin typeface="Arial" charset="0"/>
            </a:endParaRPr>
          </a:p>
          <a:p>
            <a:endParaRPr lang="en-US" dirty="0"/>
          </a:p>
        </p:txBody>
      </p:sp>
    </p:spTree>
    <p:extLst>
      <p:ext uri="{BB962C8B-B14F-4D97-AF65-F5344CB8AC3E}">
        <p14:creationId xmlns:p14="http://schemas.microsoft.com/office/powerpoint/2010/main" val="3848071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5600"/>
            <a:ext cx="8229600" cy="990600"/>
          </a:xfrm>
        </p:spPr>
        <p:txBody>
          <a:bodyPr>
            <a:noAutofit/>
          </a:bodyPr>
          <a:lstStyle/>
          <a:p>
            <a:pPr algn="ctr"/>
            <a:r>
              <a:rPr lang="en-US" sz="6600" dirty="0" smtClean="0"/>
              <a:t>Questions/Comments</a:t>
            </a:r>
            <a:endParaRPr lang="en-US" sz="6600" dirty="0"/>
          </a:p>
        </p:txBody>
      </p:sp>
    </p:spTree>
    <p:extLst>
      <p:ext uri="{BB962C8B-B14F-4D97-AF65-F5344CB8AC3E}">
        <p14:creationId xmlns:p14="http://schemas.microsoft.com/office/powerpoint/2010/main" val="87874199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321</TotalTime>
  <Words>694</Words>
  <Application>Microsoft Office PowerPoint</Application>
  <PresentationFormat>On-screen Show (4:3)</PresentationFormat>
  <Paragraphs>126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Clarity</vt:lpstr>
      <vt:lpstr>2014 Distributed Generation Contracts Program – SUMMARY AND Recommendations</vt:lpstr>
      <vt:lpstr>2014 Program Development </vt:lpstr>
      <vt:lpstr>2014 Ceiling Prices</vt:lpstr>
      <vt:lpstr>Wind Ceiling Price</vt:lpstr>
      <vt:lpstr>Megawatt Allocation Plan</vt:lpstr>
      <vt:lpstr>Megawatt Allocation Plan</vt:lpstr>
      <vt:lpstr>2013 and 2014 - Allocation Comparison</vt:lpstr>
      <vt:lpstr>Megawatt Allocation Plan</vt:lpstr>
      <vt:lpstr>Questions/Comments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2014 Distributed Generation Contracts Program – OER Recommendations</dc:title>
  <dc:creator>Kearns, Christopher (DOA)</dc:creator>
  <cp:lastModifiedBy>Cote, Ryan (DOA)</cp:lastModifiedBy>
  <cp:revision>19</cp:revision>
  <cp:lastPrinted>2013-12-02T12:52:16Z</cp:lastPrinted>
  <dcterms:created xsi:type="dcterms:W3CDTF">2013-11-29T14:00:05Z</dcterms:created>
  <dcterms:modified xsi:type="dcterms:W3CDTF">2013-12-06T16:48:29Z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TC010721221033</vt:lpwstr>
  </property>
</Properties>
</file>